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5" r:id="rId5"/>
    <p:sldId id="277" r:id="rId6"/>
    <p:sldId id="282" r:id="rId7"/>
    <p:sldId id="279" r:id="rId8"/>
    <p:sldId id="278" r:id="rId9"/>
    <p:sldId id="283" r:id="rId10"/>
    <p:sldId id="280" r:id="rId11"/>
    <p:sldId id="276" r:id="rId12"/>
    <p:sldId id="284" r:id="rId13"/>
    <p:sldId id="281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375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405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077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844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747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724D02-8EB5-6A44-6964-8505A7A6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90"/>
            <a:ext cx="12196077" cy="68557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4D25D-298F-6236-F96B-4C37F94A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68BE3A-F6B1-DF33-9345-D4655931A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9E559B-1279-C5EE-03F6-35155FFF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90"/>
            <a:ext cx="12196077" cy="6855710"/>
          </a:xfrm>
          <a:prstGeom prst="rect">
            <a:avLst/>
          </a:prstGeom>
        </p:spPr>
      </p:pic>
      <p:sp>
        <p:nvSpPr>
          <p:cNvPr id="5" name="Shape 1304">
            <a:extLst>
              <a:ext uri="{FF2B5EF4-FFF2-40B4-BE49-F238E27FC236}">
                <a16:creationId xmlns:a16="http://schemas.microsoft.com/office/drawing/2014/main" id="{925CE9D3-CD79-8728-3C4D-7BA9F8BDE60D}"/>
              </a:ext>
            </a:extLst>
          </p:cNvPr>
          <p:cNvSpPr txBox="1"/>
          <p:nvPr/>
        </p:nvSpPr>
        <p:spPr>
          <a:xfrm>
            <a:off x="446941" y="1988535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NUESTRO PROPOSITO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00F1F9-D64F-66FC-1121-A13B1AAF011B}"/>
              </a:ext>
            </a:extLst>
          </p:cNvPr>
          <p:cNvSpPr txBox="1"/>
          <p:nvPr/>
        </p:nvSpPr>
        <p:spPr>
          <a:xfrm>
            <a:off x="838200" y="2799770"/>
            <a:ext cx="7545512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CL" sz="3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Re-imaginar los </a:t>
            </a:r>
            <a:r>
              <a:rPr lang="es-CL" sz="3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negocios</a:t>
            </a:r>
          </a:p>
          <a:p>
            <a:r>
              <a:rPr lang="es-CL" sz="3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resolver los desafíos del mundo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727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1D23F9-36E9-7FBA-433A-F3EF1AFC8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"/>
            <a:ext cx="12192000" cy="6853418"/>
          </a:xfrm>
          <a:prstGeom prst="rect">
            <a:avLst/>
          </a:prstGeom>
        </p:spPr>
      </p:pic>
      <p:sp>
        <p:nvSpPr>
          <p:cNvPr id="10" name="Shape 1304">
            <a:extLst>
              <a:ext uri="{FF2B5EF4-FFF2-40B4-BE49-F238E27FC236}">
                <a16:creationId xmlns:a16="http://schemas.microsoft.com/office/drawing/2014/main" id="{82C481F3-07D1-13B2-A22B-090406B4A995}"/>
              </a:ext>
            </a:extLst>
          </p:cNvPr>
          <p:cNvSpPr txBox="1"/>
          <p:nvPr/>
        </p:nvSpPr>
        <p:spPr>
          <a:xfrm>
            <a:off x="559957" y="1259194"/>
            <a:ext cx="8419655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 ESTRATÉGICAS E IMPACTO</a:t>
            </a:r>
            <a:endParaRPr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51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1D23F9-36E9-7FBA-433A-F3EF1AFC8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"/>
            <a:ext cx="12192000" cy="6853418"/>
          </a:xfrm>
          <a:prstGeom prst="rect">
            <a:avLst/>
          </a:prstGeom>
        </p:spPr>
      </p:pic>
      <p:sp>
        <p:nvSpPr>
          <p:cNvPr id="10" name="Shape 1304">
            <a:extLst>
              <a:ext uri="{FF2B5EF4-FFF2-40B4-BE49-F238E27FC236}">
                <a16:creationId xmlns:a16="http://schemas.microsoft.com/office/drawing/2014/main" id="{82C481F3-07D1-13B2-A22B-090406B4A995}"/>
              </a:ext>
            </a:extLst>
          </p:cNvPr>
          <p:cNvSpPr txBox="1"/>
          <p:nvPr/>
        </p:nvSpPr>
        <p:spPr>
          <a:xfrm>
            <a:off x="621602" y="5420228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ALUMNI</a:t>
            </a:r>
            <a:endParaRPr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8CC6D2-F472-83A8-3780-17DE4D87E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02" y="1181529"/>
            <a:ext cx="5441868" cy="17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54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3F6B9-130C-0D73-42B5-7F31C16A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F62E26-0281-B480-6198-C0888DF10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73D0D4-F5FB-AB70-EFF2-12A70207F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"/>
            <a:ext cx="12192000" cy="68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23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7F0D3D-CCBC-3D98-24FD-10D6C079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0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40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1D23F9-36E9-7FBA-433A-F3EF1AFC8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"/>
            <a:ext cx="12192000" cy="6853418"/>
          </a:xfrm>
          <a:prstGeom prst="rect">
            <a:avLst/>
          </a:prstGeom>
        </p:spPr>
      </p:pic>
      <p:sp>
        <p:nvSpPr>
          <p:cNvPr id="10" name="Shape 1304">
            <a:extLst>
              <a:ext uri="{FF2B5EF4-FFF2-40B4-BE49-F238E27FC236}">
                <a16:creationId xmlns:a16="http://schemas.microsoft.com/office/drawing/2014/main" id="{82C481F3-07D1-13B2-A22B-090406B4A995}"/>
              </a:ext>
            </a:extLst>
          </p:cNvPr>
          <p:cNvSpPr txBox="1"/>
          <p:nvPr/>
        </p:nvSpPr>
        <p:spPr>
          <a:xfrm>
            <a:off x="837361" y="1341387"/>
            <a:ext cx="7065448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NUESTRA ESCUELA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7636573-2C32-2E96-15EE-3721802EFA5B}"/>
              </a:ext>
            </a:extLst>
          </p:cNvPr>
          <p:cNvSpPr txBox="1">
            <a:spLocks/>
          </p:cNvSpPr>
          <p:nvPr/>
        </p:nvSpPr>
        <p:spPr>
          <a:xfrm>
            <a:off x="837361" y="2638501"/>
            <a:ext cx="8565747" cy="2086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</a:lstStyle>
          <a:p>
            <a:pPr algn="just"/>
            <a:r>
              <a:rPr lang="es-ES" sz="1800" dirty="0">
                <a:solidFill>
                  <a:srgbClr val="1EA080"/>
                </a:solidFill>
                <a:latin typeface="+mj-lt"/>
              </a:rPr>
              <a:t>Fundada en </a:t>
            </a:r>
            <a:r>
              <a:rPr lang="es-ES" sz="1800" b="1" dirty="0">
                <a:solidFill>
                  <a:srgbClr val="1EA080"/>
                </a:solidFill>
                <a:latin typeface="+mj-lt"/>
              </a:rPr>
              <a:t>1953</a:t>
            </a:r>
            <a:r>
              <a:rPr lang="es-ES" sz="1800" dirty="0">
                <a:solidFill>
                  <a:srgbClr val="1EA080"/>
                </a:solidFill>
                <a:latin typeface="+mj-lt"/>
              </a:rPr>
              <a:t> por Pedro Ibáñez Ojeda,  con el nombre de su padre, Adolfo </a:t>
            </a:r>
            <a:r>
              <a:rPr lang="es-CL" sz="1800" dirty="0">
                <a:solidFill>
                  <a:srgbClr val="1EA080"/>
                </a:solidFill>
                <a:latin typeface="+mj-lt"/>
              </a:rPr>
              <a:t>Ibáñez </a:t>
            </a:r>
            <a:r>
              <a:rPr lang="es-CL" sz="1800" dirty="0" err="1">
                <a:solidFill>
                  <a:srgbClr val="1EA080"/>
                </a:solidFill>
                <a:latin typeface="+mj-lt"/>
              </a:rPr>
              <a:t>Boggiano</a:t>
            </a:r>
            <a:r>
              <a:rPr lang="es-CL" sz="1800" dirty="0">
                <a:solidFill>
                  <a:srgbClr val="1EA080"/>
                </a:solidFill>
                <a:latin typeface="+mj-lt"/>
              </a:rPr>
              <a:t>, figura pública, empresario y Ministro de Infraestructura de Chile en los años 20, quien estaba comprometido con la formación de </a:t>
            </a:r>
            <a:r>
              <a:rPr lang="es-CL" sz="1800" b="1" dirty="0">
                <a:solidFill>
                  <a:srgbClr val="1EA080"/>
                </a:solidFill>
                <a:latin typeface="+mj-lt"/>
              </a:rPr>
              <a:t>líderes empresariales con orientación práctica y sentido de responsabilidad social. </a:t>
            </a:r>
          </a:p>
          <a:p>
            <a:pPr algn="just"/>
            <a:r>
              <a:rPr lang="es-CL" sz="1800" dirty="0">
                <a:solidFill>
                  <a:srgbClr val="1EA080"/>
                </a:solidFill>
                <a:latin typeface="+mj-lt"/>
              </a:rPr>
              <a:t>Comenzó en Viña del Mar, y en 1979, abrió un campus en Santiago. Posteriormente, en 1988, se fundó la Universidad Adolfo Ibáñez, </a:t>
            </a:r>
            <a:r>
              <a:rPr lang="es-CL" sz="1800" u="sng" dirty="0">
                <a:solidFill>
                  <a:srgbClr val="1EA080"/>
                </a:solidFill>
                <a:latin typeface="+mj-lt"/>
              </a:rPr>
              <a:t>siendo la única escuela de negocios que da origen a una universidad en Chile.</a:t>
            </a:r>
          </a:p>
          <a:p>
            <a:pPr algn="just"/>
            <a:r>
              <a:rPr lang="es-ES" sz="1800" dirty="0">
                <a:solidFill>
                  <a:srgbClr val="1EA080"/>
                </a:solidFill>
                <a:latin typeface="+mj-lt"/>
              </a:rPr>
              <a:t> </a:t>
            </a:r>
            <a:endParaRPr lang="es-CL" sz="1800" dirty="0">
              <a:solidFill>
                <a:srgbClr val="1EA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17924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1D23F9-36E9-7FBA-433A-F3EF1AFC8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"/>
            <a:ext cx="12192000" cy="6853418"/>
          </a:xfrm>
          <a:prstGeom prst="rect">
            <a:avLst/>
          </a:prstGeom>
        </p:spPr>
      </p:pic>
      <p:sp>
        <p:nvSpPr>
          <p:cNvPr id="10" name="Shape 1304">
            <a:extLst>
              <a:ext uri="{FF2B5EF4-FFF2-40B4-BE49-F238E27FC236}">
                <a16:creationId xmlns:a16="http://schemas.microsoft.com/office/drawing/2014/main" id="{82C481F3-07D1-13B2-A22B-090406B4A995}"/>
              </a:ext>
            </a:extLst>
          </p:cNvPr>
          <p:cNvSpPr txBox="1"/>
          <p:nvPr/>
        </p:nvSpPr>
        <p:spPr>
          <a:xfrm>
            <a:off x="837361" y="1341387"/>
            <a:ext cx="8255268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rgbClr val="1EA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NOS CARACTERIZA?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1304">
            <a:extLst>
              <a:ext uri="{FF2B5EF4-FFF2-40B4-BE49-F238E27FC236}">
                <a16:creationId xmlns:a16="http://schemas.microsoft.com/office/drawing/2014/main" id="{59C9E067-360A-3EBB-DDE8-45F7897BAA51}"/>
              </a:ext>
            </a:extLst>
          </p:cNvPr>
          <p:cNvSpPr txBox="1"/>
          <p:nvPr/>
        </p:nvSpPr>
        <p:spPr>
          <a:xfrm>
            <a:off x="1536004" y="3966578"/>
            <a:ext cx="3282575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Vanguardia </a:t>
            </a:r>
          </a:p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 Innovación</a:t>
            </a:r>
          </a:p>
        </p:txBody>
      </p:sp>
      <p:sp>
        <p:nvSpPr>
          <p:cNvPr id="3" name="Shape 1304">
            <a:extLst>
              <a:ext uri="{FF2B5EF4-FFF2-40B4-BE49-F238E27FC236}">
                <a16:creationId xmlns:a16="http://schemas.microsoft.com/office/drawing/2014/main" id="{052EB055-C005-92F0-002C-EB616C44F128}"/>
              </a:ext>
            </a:extLst>
          </p:cNvPr>
          <p:cNvSpPr txBox="1"/>
          <p:nvPr/>
        </p:nvSpPr>
        <p:spPr>
          <a:xfrm>
            <a:off x="6753564" y="3966577"/>
            <a:ext cx="3282575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y Excelencia</a:t>
            </a:r>
          </a:p>
        </p:txBody>
      </p:sp>
    </p:spTree>
    <p:extLst>
      <p:ext uri="{BB962C8B-B14F-4D97-AF65-F5344CB8AC3E}">
        <p14:creationId xmlns:p14="http://schemas.microsoft.com/office/powerpoint/2010/main" val="38819029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419B52-2660-8158-2B99-2ACAE1199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7" cy="6855710"/>
          </a:xfrm>
          <a:prstGeom prst="rect">
            <a:avLst/>
          </a:prstGeom>
        </p:spPr>
      </p:pic>
      <p:sp>
        <p:nvSpPr>
          <p:cNvPr id="6" name="Shape 1304">
            <a:extLst>
              <a:ext uri="{FF2B5EF4-FFF2-40B4-BE49-F238E27FC236}">
                <a16:creationId xmlns:a16="http://schemas.microsoft.com/office/drawing/2014/main" id="{79083787-6CF3-9019-C630-CC7D7F39A7C2}"/>
              </a:ext>
            </a:extLst>
          </p:cNvPr>
          <p:cNvSpPr txBox="1"/>
          <p:nvPr/>
        </p:nvSpPr>
        <p:spPr>
          <a:xfrm>
            <a:off x="765440" y="1495500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VANGUARDIA E INNOVACIÓN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hape 1304">
            <a:extLst>
              <a:ext uri="{FF2B5EF4-FFF2-40B4-BE49-F238E27FC236}">
                <a16:creationId xmlns:a16="http://schemas.microsoft.com/office/drawing/2014/main" id="{E21CC459-D832-CDA8-5A91-6E6EFA6C2A96}"/>
              </a:ext>
            </a:extLst>
          </p:cNvPr>
          <p:cNvSpPr txBox="1"/>
          <p:nvPr/>
        </p:nvSpPr>
        <p:spPr>
          <a:xfrm>
            <a:off x="1051404" y="3342651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Diseñar línea de tiempo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40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419B52-2660-8158-2B99-2ACAE1199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7" cy="6855710"/>
          </a:xfrm>
          <a:prstGeom prst="rect">
            <a:avLst/>
          </a:prstGeom>
        </p:spPr>
      </p:pic>
      <p:sp>
        <p:nvSpPr>
          <p:cNvPr id="6" name="Shape 1304">
            <a:extLst>
              <a:ext uri="{FF2B5EF4-FFF2-40B4-BE49-F238E27FC236}">
                <a16:creationId xmlns:a16="http://schemas.microsoft.com/office/drawing/2014/main" id="{79083787-6CF3-9019-C630-CC7D7F39A7C2}"/>
              </a:ext>
            </a:extLst>
          </p:cNvPr>
          <p:cNvSpPr txBox="1"/>
          <p:nvPr/>
        </p:nvSpPr>
        <p:spPr>
          <a:xfrm>
            <a:off x="765440" y="1495500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CALIDAD Y EXCELENCIA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hape 1304">
            <a:extLst>
              <a:ext uri="{FF2B5EF4-FFF2-40B4-BE49-F238E27FC236}">
                <a16:creationId xmlns:a16="http://schemas.microsoft.com/office/drawing/2014/main" id="{E21CC459-D832-CDA8-5A91-6E6EFA6C2A96}"/>
              </a:ext>
            </a:extLst>
          </p:cNvPr>
          <p:cNvSpPr txBox="1"/>
          <p:nvPr/>
        </p:nvSpPr>
        <p:spPr>
          <a:xfrm>
            <a:off x="1051404" y="3342651"/>
            <a:ext cx="8419655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Diseñar acreditaciones, rankings y alianzas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404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419B52-2660-8158-2B99-2ACAE1199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90"/>
            <a:ext cx="12196077" cy="6855710"/>
          </a:xfrm>
          <a:prstGeom prst="rect">
            <a:avLst/>
          </a:prstGeom>
        </p:spPr>
      </p:pic>
      <p:sp>
        <p:nvSpPr>
          <p:cNvPr id="6" name="Shape 1304">
            <a:extLst>
              <a:ext uri="{FF2B5EF4-FFF2-40B4-BE49-F238E27FC236}">
                <a16:creationId xmlns:a16="http://schemas.microsoft.com/office/drawing/2014/main" id="{79083787-6CF3-9019-C630-CC7D7F39A7C2}"/>
              </a:ext>
            </a:extLst>
          </p:cNvPr>
          <p:cNvSpPr txBox="1"/>
          <p:nvPr/>
        </p:nvSpPr>
        <p:spPr>
          <a:xfrm>
            <a:off x="621603" y="355068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CALIDAD Y EXCELENCIA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D1765A-46BC-177C-AB6F-BA366CE8E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3194"/>
            <a:ext cx="12192000" cy="48856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0FD238-7E99-DAD3-A3E4-C0136D73DF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33" y="6048796"/>
            <a:ext cx="10526934" cy="80920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A8D7428-FD76-491F-D755-07E32C5FF8DD}"/>
              </a:ext>
            </a:extLst>
          </p:cNvPr>
          <p:cNvSpPr/>
          <p:nvPr/>
        </p:nvSpPr>
        <p:spPr>
          <a:xfrm>
            <a:off x="0" y="6048796"/>
            <a:ext cx="832533" cy="8069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62C185-1C08-21F1-5F5E-7B03B7B52FDA}"/>
              </a:ext>
            </a:extLst>
          </p:cNvPr>
          <p:cNvSpPr/>
          <p:nvPr/>
        </p:nvSpPr>
        <p:spPr>
          <a:xfrm>
            <a:off x="11359467" y="6048796"/>
            <a:ext cx="832533" cy="8069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3733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419B52-2660-8158-2B99-2ACAE1199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7" cy="6855710"/>
          </a:xfrm>
          <a:prstGeom prst="rect">
            <a:avLst/>
          </a:prstGeom>
        </p:spPr>
      </p:pic>
      <p:sp>
        <p:nvSpPr>
          <p:cNvPr id="2" name="Shape 1304">
            <a:extLst>
              <a:ext uri="{FF2B5EF4-FFF2-40B4-BE49-F238E27FC236}">
                <a16:creationId xmlns:a16="http://schemas.microsoft.com/office/drawing/2014/main" id="{908497A0-5454-62E5-05B3-A4383DF89130}"/>
              </a:ext>
            </a:extLst>
          </p:cNvPr>
          <p:cNvSpPr txBox="1"/>
          <p:nvPr/>
        </p:nvSpPr>
        <p:spPr>
          <a:xfrm>
            <a:off x="765440" y="1495500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CALIDAD Y EXCELENCIA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5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419B52-2660-8158-2B99-2ACAE1199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7" cy="6855710"/>
          </a:xfrm>
          <a:prstGeom prst="rect">
            <a:avLst/>
          </a:prstGeom>
        </p:spPr>
      </p:pic>
      <p:sp>
        <p:nvSpPr>
          <p:cNvPr id="2" name="Shape 1304">
            <a:extLst>
              <a:ext uri="{FF2B5EF4-FFF2-40B4-BE49-F238E27FC236}">
                <a16:creationId xmlns:a16="http://schemas.microsoft.com/office/drawing/2014/main" id="{908497A0-5454-62E5-05B3-A4383DF89130}"/>
              </a:ext>
            </a:extLst>
          </p:cNvPr>
          <p:cNvSpPr txBox="1"/>
          <p:nvPr/>
        </p:nvSpPr>
        <p:spPr>
          <a:xfrm>
            <a:off x="765440" y="1495500"/>
            <a:ext cx="84196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1CA07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ALGUNAS CIFRAS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287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158</Words>
  <Application>Microsoft Office PowerPoint</Application>
  <PresentationFormat>Panorámica</PresentationFormat>
  <Paragraphs>21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viviana.soto</dc:creator>
  <cp:lastModifiedBy>Rodrigo Andres Villalon Dinamarca</cp:lastModifiedBy>
  <cp:revision>9</cp:revision>
  <dcterms:modified xsi:type="dcterms:W3CDTF">2023-05-05T20:38:25Z</dcterms:modified>
</cp:coreProperties>
</file>