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5"/>
  </p:notesMasterIdLst>
  <p:sldIdLst>
    <p:sldId id="261" r:id="rId2"/>
    <p:sldId id="263" r:id="rId3"/>
    <p:sldId id="262" r:id="rId4"/>
  </p:sldIdLst>
  <p:sldSz cx="7559675" cy="17279938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72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A17F"/>
    <a:srgbClr val="5F9BD4"/>
    <a:srgbClr val="FEC201"/>
    <a:srgbClr val="ED2938"/>
    <a:srgbClr val="00B1AA"/>
    <a:srgbClr val="FF6401"/>
    <a:srgbClr val="69187B"/>
    <a:srgbClr val="0A3293"/>
    <a:srgbClr val="00B0D9"/>
    <a:srgbClr val="5E9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3"/>
    <p:restoredTop sz="86218"/>
  </p:normalViewPr>
  <p:slideViewPr>
    <p:cSldViewPr snapToGrid="0" snapToObjects="1" showGuides="1">
      <p:cViewPr varScale="1">
        <p:scale>
          <a:sx n="30" d="100"/>
          <a:sy n="30" d="100"/>
        </p:scale>
        <p:origin x="2971" y="38"/>
      </p:cViewPr>
      <p:guideLst>
        <p:guide orient="horz" pos="8572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01DB5-3B89-EC49-B35E-9194CBBBC47F}" type="datetimeFigureOut">
              <a:rPr lang="es-ES_tradnl" smtClean="0"/>
              <a:t>24/03/2023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754313" y="1143000"/>
            <a:ext cx="13493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E8BA3-F936-B54A-B723-BBAD09CEF2B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291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2827991"/>
            <a:ext cx="6425724" cy="6015978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9075969"/>
            <a:ext cx="5669756" cy="4171984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3225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4103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919997"/>
            <a:ext cx="1630055" cy="14643949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919997"/>
            <a:ext cx="4795669" cy="1464394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293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79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4307990"/>
            <a:ext cx="6520220" cy="7187973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11563964"/>
            <a:ext cx="6520220" cy="3779985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725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4599983"/>
            <a:ext cx="3212862" cy="10963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4599983"/>
            <a:ext cx="3212862" cy="1096396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24/03/2023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548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920001"/>
            <a:ext cx="6520220" cy="3339989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4235986"/>
            <a:ext cx="3198096" cy="2075991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6311977"/>
            <a:ext cx="3198096" cy="928396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4235986"/>
            <a:ext cx="3213847" cy="2075991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6311977"/>
            <a:ext cx="3213847" cy="928396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24/03/2023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220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24/03/2023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6365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24/03/2023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8058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1151996"/>
            <a:ext cx="2438192" cy="403198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2487995"/>
            <a:ext cx="3827085" cy="12279956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5183981"/>
            <a:ext cx="2438192" cy="9603967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24/03/2023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267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1151996"/>
            <a:ext cx="2438192" cy="403198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2487995"/>
            <a:ext cx="3827085" cy="12279956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5183981"/>
            <a:ext cx="2438192" cy="9603967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56CF6-0E17-B244-83FF-642961127079}" type="datetimeFigureOut">
              <a:rPr lang="es-ES_tradnl" smtClean="0"/>
              <a:t>24/03/2023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8493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920001"/>
            <a:ext cx="6520220" cy="3339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4599983"/>
            <a:ext cx="6520220" cy="10963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16015946"/>
            <a:ext cx="1700927" cy="919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56CF6-0E17-B244-83FF-642961127079}" type="datetimeFigureOut">
              <a:rPr lang="es-ES_tradnl" smtClean="0"/>
              <a:t>24/03/2023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16015946"/>
            <a:ext cx="2551390" cy="919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16015946"/>
            <a:ext cx="1700927" cy="919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D831B-E72C-204C-AF44-DCC8421196B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462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ingenieria@uai.c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genieria@uai.c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2288" y="5602335"/>
            <a:ext cx="510440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8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Bold" charset="0"/>
              </a:rPr>
              <a:t>MONDAY JANUARY 13TH, </a:t>
            </a:r>
          </a:p>
          <a:p>
            <a:r>
              <a:rPr lang="en-US" sz="288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Bold" charset="0"/>
              </a:rPr>
              <a:t>11:30AM - 12:40PM </a:t>
            </a:r>
          </a:p>
          <a:p>
            <a:endParaRPr lang="en-US" sz="2880" b="1" baseline="30000" dirty="0">
              <a:solidFill>
                <a:schemeClr val="tx1">
                  <a:lumMod val="75000"/>
                  <a:lumOff val="25000"/>
                </a:schemeClr>
              </a:solidFill>
              <a:latin typeface="TrebuchetMS-Bold" charset="0"/>
            </a:endParaRPr>
          </a:p>
          <a:p>
            <a:r>
              <a:rPr lang="en-US" sz="21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Room 112-D (live broadcasting: </a:t>
            </a:r>
            <a:r>
              <a:rPr lang="en-US" sz="216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iUAI</a:t>
            </a:r>
            <a:r>
              <a:rPr lang="en-US" sz="21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Systems Center YouTube channel) 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-13881" y="9468290"/>
            <a:ext cx="7559675" cy="24304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Rectángulo 17"/>
          <p:cNvSpPr/>
          <p:nvPr/>
        </p:nvSpPr>
        <p:spPr>
          <a:xfrm>
            <a:off x="418605" y="9656263"/>
            <a:ext cx="49615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baseline="30000" dirty="0">
                <a:solidFill>
                  <a:srgbClr val="1DA17F"/>
                </a:solidFill>
                <a:latin typeface="TrebuchetMS-Bold" charset="0"/>
              </a:rPr>
              <a:t>INVITADOS</a:t>
            </a:r>
          </a:p>
          <a:p>
            <a:endParaRPr lang="es-ES_tradnl" sz="2400" b="1" baseline="30000" dirty="0">
              <a:solidFill>
                <a:srgbClr val="1DA17F"/>
              </a:solidFill>
              <a:latin typeface="TrebuchetMS-Bold" charset="0"/>
            </a:endParaRPr>
          </a:p>
          <a:p>
            <a:r>
              <a:rPr lang="es-ES_tradnl" sz="2400" b="1" i="1" baseline="30000" dirty="0">
                <a:solidFill>
                  <a:srgbClr val="1DA17F"/>
                </a:solidFill>
                <a:latin typeface="Trebuchet-BoldItalic" charset="0"/>
              </a:rPr>
              <a:t>Profesor XXX</a:t>
            </a:r>
            <a:endParaRPr lang="es-ES_tradnl" sz="2400" i="1" baseline="30000" dirty="0">
              <a:solidFill>
                <a:srgbClr val="1DA17F"/>
              </a:solidFill>
              <a:latin typeface="TrebuchetMS-Italic" charset="0"/>
            </a:endParaRPr>
          </a:p>
          <a:p>
            <a:r>
              <a:rPr lang="es-ES_tradnl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Universidad Adolfo </a:t>
            </a:r>
            <a:r>
              <a:rPr lang="es-ES_tradnl" i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Ib</a:t>
            </a:r>
            <a:r>
              <a:rPr lang="es-ES" i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áñez</a:t>
            </a:r>
            <a:r>
              <a:rPr lang="es-ES_tradnl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 </a:t>
            </a:r>
            <a:endParaRPr lang="es-ES_trad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79726" y="5289200"/>
            <a:ext cx="1332162" cy="55718"/>
          </a:xfrm>
          <a:prstGeom prst="rect">
            <a:avLst/>
          </a:prstGeom>
          <a:solidFill>
            <a:srgbClr val="1D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160" dirty="0">
                <a:solidFill>
                  <a:srgbClr val="69187C"/>
                </a:solidFill>
              </a:rPr>
              <a:t> </a:t>
            </a:r>
          </a:p>
        </p:txBody>
      </p:sp>
      <p:cxnSp>
        <p:nvCxnSpPr>
          <p:cNvPr id="26" name="Conector recto 25"/>
          <p:cNvCxnSpPr/>
          <p:nvPr/>
        </p:nvCxnSpPr>
        <p:spPr>
          <a:xfrm flipV="1">
            <a:off x="354284" y="7112124"/>
            <a:ext cx="6809171" cy="1161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/>
          <p:nvPr/>
        </p:nvSpPr>
        <p:spPr>
          <a:xfrm>
            <a:off x="328083" y="7303747"/>
            <a:ext cx="68757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Symmetry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breaking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inequalities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are a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common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technique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in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toolbox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of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integer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programming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They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are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heavily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used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in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practice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as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they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can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yield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a vital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improvement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while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running standard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algorithms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as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Branch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and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Bound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other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hand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,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our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knowledge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regarding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techniques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to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automatically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break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symmetries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in general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problems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is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still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lacking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Moreover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,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theoretical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implications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of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how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different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techniques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affect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resulting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formulation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are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not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well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understood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.</a:t>
            </a:r>
          </a:p>
        </p:txBody>
      </p:sp>
      <p:cxnSp>
        <p:nvCxnSpPr>
          <p:cNvPr id="28" name="Conector recto 27"/>
          <p:cNvCxnSpPr/>
          <p:nvPr/>
        </p:nvCxnSpPr>
        <p:spPr>
          <a:xfrm flipV="1">
            <a:off x="354284" y="9160080"/>
            <a:ext cx="6809171" cy="1161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1"/>
          <p:cNvSpPr/>
          <p:nvPr/>
        </p:nvSpPr>
        <p:spPr>
          <a:xfrm>
            <a:off x="322288" y="12681785"/>
            <a:ext cx="377825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400" b="1" baseline="30000" dirty="0">
                <a:solidFill>
                  <a:srgbClr val="1DA17F"/>
                </a:solidFill>
                <a:latin typeface="TrebuchetMS-Bold" charset="0"/>
              </a:rPr>
              <a:t>CONTACTO: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charset="0"/>
                <a:ea typeface="Trebuchet MS" charset="0"/>
                <a:cs typeface="Trebuchet MS" charset="0"/>
                <a:hlinkClick r:id="rId2"/>
              </a:rPr>
              <a:t>negocios@uai.cl</a:t>
            </a:r>
            <a:endParaRPr lang="es-ES_tradnl" baseline="30000" dirty="0">
              <a:solidFill>
                <a:schemeClr val="tx1">
                  <a:lumMod val="75000"/>
                  <a:lumOff val="2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is-I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(+56 2) 2331 1495</a:t>
            </a:r>
            <a:endParaRPr lang="es-ES_tradnl" baseline="30000" dirty="0">
              <a:solidFill>
                <a:schemeClr val="tx1">
                  <a:lumMod val="75000"/>
                  <a:lumOff val="2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294966" y="5549876"/>
            <a:ext cx="1855433" cy="427772"/>
          </a:xfrm>
          <a:prstGeom prst="rect">
            <a:avLst/>
          </a:prstGeom>
          <a:solidFill>
            <a:srgbClr val="1D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ángulo 20"/>
          <p:cNvSpPr/>
          <p:nvPr/>
        </p:nvSpPr>
        <p:spPr>
          <a:xfrm>
            <a:off x="5299404" y="5681206"/>
            <a:ext cx="1846555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u="sng" baseline="30000" dirty="0">
                <a:solidFill>
                  <a:schemeClr val="bg1"/>
                </a:solidFill>
                <a:latin typeface="TrebuchetMS-Bold" charset="0"/>
              </a:rPr>
              <a:t>INSCRÍBETE AQUÍ</a:t>
            </a:r>
            <a:endParaRPr lang="en-US" sz="2000" u="sng" baseline="30000" dirty="0">
              <a:solidFill>
                <a:schemeClr val="bg1"/>
              </a:solidFill>
              <a:latin typeface="TrebuchetMS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6172"/>
            <a:ext cx="7559675" cy="340797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88691" y="10150857"/>
            <a:ext cx="253300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i="1" baseline="30000" dirty="0">
                <a:solidFill>
                  <a:srgbClr val="1DA17F"/>
                </a:solidFill>
                <a:latin typeface="Trebuchet-BoldItalic" charset="0"/>
              </a:rPr>
              <a:t>Profesor XXX</a:t>
            </a:r>
            <a:endParaRPr lang="es-ES_tradnl" sz="2400" i="1" baseline="30000" dirty="0">
              <a:solidFill>
                <a:srgbClr val="1DA17F"/>
              </a:solidFill>
              <a:latin typeface="TrebuchetMS-Italic" charset="0"/>
            </a:endParaRPr>
          </a:p>
          <a:p>
            <a:r>
              <a:rPr lang="es-ES_tradnl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Universidad Adolfo </a:t>
            </a:r>
            <a:r>
              <a:rPr lang="es-ES_tradnl" i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Ib</a:t>
            </a:r>
            <a:r>
              <a:rPr lang="es-ES" i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áñez</a:t>
            </a:r>
            <a:r>
              <a:rPr lang="es-ES_tradnl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 </a:t>
            </a:r>
            <a:endParaRPr lang="es-ES_trad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422853" y="11065572"/>
            <a:ext cx="253300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i="1" baseline="30000" dirty="0">
                <a:solidFill>
                  <a:srgbClr val="1DA17F"/>
                </a:solidFill>
                <a:latin typeface="Trebuchet-BoldItalic" charset="0"/>
              </a:rPr>
              <a:t>Profesor XXX</a:t>
            </a:r>
            <a:endParaRPr lang="es-ES_tradnl" sz="2400" i="1" baseline="30000" dirty="0">
              <a:solidFill>
                <a:srgbClr val="1DA17F"/>
              </a:solidFill>
              <a:latin typeface="TrebuchetMS-Italic" charset="0"/>
            </a:endParaRPr>
          </a:p>
          <a:p>
            <a:r>
              <a:rPr lang="es-ES_tradnl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Universidad Adolfo </a:t>
            </a:r>
            <a:r>
              <a:rPr lang="es-ES_tradnl" i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Ib</a:t>
            </a:r>
            <a:r>
              <a:rPr lang="es-ES" i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áñez</a:t>
            </a:r>
            <a:r>
              <a:rPr lang="es-ES_tradnl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 </a:t>
            </a:r>
            <a:endParaRPr lang="es-ES_trad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059858" y="11156188"/>
            <a:ext cx="253300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i="1" baseline="30000" dirty="0">
                <a:solidFill>
                  <a:srgbClr val="1DA17F"/>
                </a:solidFill>
                <a:latin typeface="Trebuchet-BoldItalic" charset="0"/>
              </a:rPr>
              <a:t>Profesor XXX</a:t>
            </a:r>
            <a:endParaRPr lang="es-ES_tradnl" sz="2400" i="1" baseline="30000" dirty="0">
              <a:solidFill>
                <a:srgbClr val="1DA17F"/>
              </a:solidFill>
              <a:latin typeface="TrebuchetMS-Italic" charset="0"/>
            </a:endParaRPr>
          </a:p>
          <a:p>
            <a:r>
              <a:rPr lang="es-ES_tradnl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Universidad Adolfo </a:t>
            </a:r>
            <a:r>
              <a:rPr lang="es-ES_tradnl" i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Ib</a:t>
            </a:r>
            <a:r>
              <a:rPr lang="es-ES" i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áñez</a:t>
            </a:r>
            <a:r>
              <a:rPr lang="es-ES_tradnl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 </a:t>
            </a:r>
            <a:endParaRPr lang="es-ES_trad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9F738249-42E0-0ED4-5CD1-6B425E4C0C57}"/>
              </a:ext>
            </a:extLst>
          </p:cNvPr>
          <p:cNvSpPr/>
          <p:nvPr/>
        </p:nvSpPr>
        <p:spPr>
          <a:xfrm>
            <a:off x="249496" y="2773912"/>
            <a:ext cx="2344413" cy="4455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F75E08DF-76C6-8A58-314C-EC12C48B1836}"/>
              </a:ext>
            </a:extLst>
          </p:cNvPr>
          <p:cNvSpPr/>
          <p:nvPr/>
        </p:nvSpPr>
        <p:spPr>
          <a:xfrm>
            <a:off x="249495" y="2891236"/>
            <a:ext cx="297870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="1" spc="600" baseline="30000" dirty="0">
                <a:solidFill>
                  <a:schemeClr val="bg1"/>
                </a:solidFill>
                <a:latin typeface="TheSans 6-SemiBold Caps" panose="02000403000000000003" pitchFamily="2" charset="77"/>
              </a:rPr>
              <a:t>SEMINARIO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098AAA35-DCFD-9CC5-5EF6-1702C8A2BCCA}"/>
              </a:ext>
            </a:extLst>
          </p:cNvPr>
          <p:cNvSpPr/>
          <p:nvPr/>
        </p:nvSpPr>
        <p:spPr>
          <a:xfrm>
            <a:off x="249494" y="3372665"/>
            <a:ext cx="2720246" cy="445505"/>
          </a:xfrm>
          <a:prstGeom prst="rect">
            <a:avLst/>
          </a:prstGeom>
          <a:solidFill>
            <a:srgbClr val="1DA17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E49D699-CA8D-EC57-BB82-F5A36ECD8ADA}"/>
              </a:ext>
            </a:extLst>
          </p:cNvPr>
          <p:cNvSpPr/>
          <p:nvPr/>
        </p:nvSpPr>
        <p:spPr>
          <a:xfrm>
            <a:off x="249495" y="3492358"/>
            <a:ext cx="2978701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spc="600" baseline="30000" dirty="0">
                <a:solidFill>
                  <a:schemeClr val="bg1"/>
                </a:solidFill>
                <a:latin typeface="TheSans 6-SemiBold Caps" panose="02000403000000000003" pitchFamily="2" charset="77"/>
              </a:rPr>
              <a:t>magíster en 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18D5141-F059-25BE-E4B0-7370EB3BD909}"/>
              </a:ext>
            </a:extLst>
          </p:cNvPr>
          <p:cNvSpPr/>
          <p:nvPr/>
        </p:nvSpPr>
        <p:spPr>
          <a:xfrm>
            <a:off x="249495" y="3903295"/>
            <a:ext cx="2214556" cy="445505"/>
          </a:xfrm>
          <a:prstGeom prst="rect">
            <a:avLst/>
          </a:prstGeom>
          <a:solidFill>
            <a:srgbClr val="1DA17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375D83E8-E131-DCAF-8AAE-E67402616DC1}"/>
              </a:ext>
            </a:extLst>
          </p:cNvPr>
          <p:cNvSpPr/>
          <p:nvPr/>
        </p:nvSpPr>
        <p:spPr>
          <a:xfrm>
            <a:off x="249495" y="4022988"/>
            <a:ext cx="5065455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spc="600" baseline="30000" dirty="0">
                <a:solidFill>
                  <a:schemeClr val="bg1"/>
                </a:solidFill>
                <a:latin typeface="TheSans 6-SemiBold Caps" panose="02000403000000000003" pitchFamily="2" charset="77"/>
              </a:rPr>
              <a:t>finanzas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EC0FB7D6-0CDC-2195-A066-E77D64269705}"/>
              </a:ext>
            </a:extLst>
          </p:cNvPr>
          <p:cNvSpPr/>
          <p:nvPr/>
        </p:nvSpPr>
        <p:spPr>
          <a:xfrm>
            <a:off x="2710804" y="2968073"/>
            <a:ext cx="1034786" cy="45719"/>
          </a:xfrm>
          <a:prstGeom prst="rect">
            <a:avLst/>
          </a:prstGeom>
          <a:solidFill>
            <a:srgbClr val="1D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58A9D55C-4D35-7D9B-4524-C03D2E9F83FC}"/>
              </a:ext>
            </a:extLst>
          </p:cNvPr>
          <p:cNvSpPr/>
          <p:nvPr/>
        </p:nvSpPr>
        <p:spPr>
          <a:xfrm flipV="1">
            <a:off x="-13881" y="-14803"/>
            <a:ext cx="7587436" cy="129519"/>
          </a:xfrm>
          <a:prstGeom prst="rect">
            <a:avLst/>
          </a:prstGeom>
          <a:solidFill>
            <a:srgbClr val="1D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EFBF4DC3-D7D1-AB00-CFE3-38B1E79BAC43}"/>
              </a:ext>
            </a:extLst>
          </p:cNvPr>
          <p:cNvSpPr/>
          <p:nvPr/>
        </p:nvSpPr>
        <p:spPr>
          <a:xfrm>
            <a:off x="418605" y="12404127"/>
            <a:ext cx="1332162" cy="55718"/>
          </a:xfrm>
          <a:prstGeom prst="rect">
            <a:avLst/>
          </a:prstGeom>
          <a:solidFill>
            <a:srgbClr val="1D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160" dirty="0">
                <a:solidFill>
                  <a:srgbClr val="69187C"/>
                </a:solidFill>
              </a:rPr>
              <a:t> 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31AD7187-0744-5DF2-5C4A-F1E0E0AA26F0}"/>
              </a:ext>
            </a:extLst>
          </p:cNvPr>
          <p:cNvSpPr/>
          <p:nvPr/>
        </p:nvSpPr>
        <p:spPr>
          <a:xfrm flipV="1">
            <a:off x="0" y="17181414"/>
            <a:ext cx="7587436" cy="129519"/>
          </a:xfrm>
          <a:prstGeom prst="rect">
            <a:avLst/>
          </a:prstGeom>
          <a:solidFill>
            <a:srgbClr val="1D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4754E0-0472-43E3-85A6-7ECA05052C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593" y="437177"/>
            <a:ext cx="2546552" cy="65653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083EC50-8CE7-2BFB-1D5B-491716AAD4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853187"/>
            <a:ext cx="7559675" cy="12482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32E020D-F8CD-E17C-9BC8-C8464C8D3E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081" y="14272390"/>
            <a:ext cx="4347510" cy="94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86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0BDD56-E408-CDF8-F9AB-97D8D0FCF7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1355438"/>
            <a:ext cx="7559675" cy="3707148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22288" y="5602335"/>
            <a:ext cx="510440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8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Bold" charset="0"/>
              </a:rPr>
              <a:t>MONDAY JANUARY 13TH, </a:t>
            </a:r>
          </a:p>
          <a:p>
            <a:r>
              <a:rPr lang="en-US" sz="288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Bold" charset="0"/>
              </a:rPr>
              <a:t>11:30AM - 12:40PM </a:t>
            </a:r>
          </a:p>
          <a:p>
            <a:endParaRPr lang="en-US" sz="2880" b="1" baseline="30000" dirty="0">
              <a:solidFill>
                <a:schemeClr val="tx1">
                  <a:lumMod val="75000"/>
                  <a:lumOff val="25000"/>
                </a:schemeClr>
              </a:solidFill>
              <a:latin typeface="TrebuchetMS-Bold" charset="0"/>
            </a:endParaRPr>
          </a:p>
          <a:p>
            <a:r>
              <a:rPr lang="en-US" sz="21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Room 112-D (live broadcasting: </a:t>
            </a:r>
            <a:r>
              <a:rPr lang="en-US" sz="216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iUAI</a:t>
            </a:r>
            <a:r>
              <a:rPr lang="en-US" sz="216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Systems Center YouTube channel) 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-13881" y="9468290"/>
            <a:ext cx="7559675" cy="24304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Rectángulo 17"/>
          <p:cNvSpPr/>
          <p:nvPr/>
        </p:nvSpPr>
        <p:spPr>
          <a:xfrm>
            <a:off x="418605" y="9656263"/>
            <a:ext cx="49615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baseline="30000" dirty="0">
                <a:solidFill>
                  <a:srgbClr val="1DA17F"/>
                </a:solidFill>
                <a:latin typeface="TrebuchetMS-Bold" charset="0"/>
              </a:rPr>
              <a:t>INVITADOS</a:t>
            </a:r>
          </a:p>
          <a:p>
            <a:endParaRPr lang="es-ES_tradnl" sz="2400" b="1" baseline="30000" dirty="0">
              <a:solidFill>
                <a:srgbClr val="1DA17F"/>
              </a:solidFill>
              <a:latin typeface="TrebuchetMS-Bold" charset="0"/>
            </a:endParaRPr>
          </a:p>
          <a:p>
            <a:r>
              <a:rPr lang="es-ES_tradnl" sz="2400" b="1" i="1" baseline="30000" dirty="0">
                <a:solidFill>
                  <a:srgbClr val="1DA17F"/>
                </a:solidFill>
                <a:latin typeface="Trebuchet-BoldItalic" charset="0"/>
              </a:rPr>
              <a:t>Profesor XXX</a:t>
            </a:r>
            <a:endParaRPr lang="es-ES_tradnl" sz="2400" i="1" baseline="30000" dirty="0">
              <a:solidFill>
                <a:srgbClr val="1DA17F"/>
              </a:solidFill>
              <a:latin typeface="TrebuchetMS-Italic" charset="0"/>
            </a:endParaRPr>
          </a:p>
          <a:p>
            <a:r>
              <a:rPr lang="es-ES_tradnl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Universidad Adolfo </a:t>
            </a:r>
            <a:r>
              <a:rPr lang="es-ES_tradnl" i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Ib</a:t>
            </a:r>
            <a:r>
              <a:rPr lang="es-ES" i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áñez</a:t>
            </a:r>
            <a:r>
              <a:rPr lang="es-ES_tradnl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 </a:t>
            </a:r>
            <a:endParaRPr lang="es-ES_trad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79726" y="5289200"/>
            <a:ext cx="1332162" cy="55718"/>
          </a:xfrm>
          <a:prstGeom prst="rect">
            <a:avLst/>
          </a:prstGeom>
          <a:solidFill>
            <a:srgbClr val="1D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160" dirty="0">
                <a:solidFill>
                  <a:srgbClr val="69187C"/>
                </a:solidFill>
              </a:rPr>
              <a:t> </a:t>
            </a:r>
          </a:p>
        </p:txBody>
      </p:sp>
      <p:cxnSp>
        <p:nvCxnSpPr>
          <p:cNvPr id="26" name="Conector recto 25"/>
          <p:cNvCxnSpPr/>
          <p:nvPr/>
        </p:nvCxnSpPr>
        <p:spPr>
          <a:xfrm flipV="1">
            <a:off x="354284" y="7112124"/>
            <a:ext cx="6809171" cy="1161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ángulo 26"/>
          <p:cNvSpPr/>
          <p:nvPr/>
        </p:nvSpPr>
        <p:spPr>
          <a:xfrm>
            <a:off x="328083" y="7303747"/>
            <a:ext cx="68757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Symmetry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breaking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inequalities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are a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common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technique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in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toolbox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of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integer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programming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They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are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heavily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used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in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practice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as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they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can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yield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a vital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improvement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while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running standard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algorithms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as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Branch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and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Bound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other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hand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,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our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knowledge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regarding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techniques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to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automatically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break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symmetries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in general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problems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is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still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lacking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.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Moreover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,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theoretical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implications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of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how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different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techniques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affect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the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resulting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formulation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are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not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well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 </a:t>
            </a:r>
            <a:r>
              <a:rPr lang="es-ES_tradnl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understood</a:t>
            </a:r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" charset="0"/>
              </a:rPr>
              <a:t>.</a:t>
            </a:r>
          </a:p>
        </p:txBody>
      </p:sp>
      <p:cxnSp>
        <p:nvCxnSpPr>
          <p:cNvPr id="28" name="Conector recto 27"/>
          <p:cNvCxnSpPr/>
          <p:nvPr/>
        </p:nvCxnSpPr>
        <p:spPr>
          <a:xfrm flipV="1">
            <a:off x="354284" y="9160080"/>
            <a:ext cx="6809171" cy="11618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ángulo 31"/>
          <p:cNvSpPr/>
          <p:nvPr/>
        </p:nvSpPr>
        <p:spPr>
          <a:xfrm>
            <a:off x="322288" y="12681785"/>
            <a:ext cx="377825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400" b="1" baseline="30000" dirty="0">
                <a:solidFill>
                  <a:srgbClr val="1DA17F"/>
                </a:solidFill>
                <a:latin typeface="TrebuchetMS-Bold" charset="0"/>
              </a:rPr>
              <a:t>CONTACTO:</a:t>
            </a:r>
          </a:p>
          <a:p>
            <a:r>
              <a:rPr lang="es-ES_tradnl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charset="0"/>
                <a:ea typeface="Trebuchet MS" charset="0"/>
                <a:cs typeface="Trebuchet MS" charset="0"/>
                <a:hlinkClick r:id="rId3"/>
              </a:rPr>
              <a:t>negocios@uai.cl</a:t>
            </a:r>
            <a:endParaRPr lang="es-ES_tradnl" baseline="30000" dirty="0">
              <a:solidFill>
                <a:schemeClr val="tx1">
                  <a:lumMod val="75000"/>
                  <a:lumOff val="2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is-I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charset="0"/>
                <a:ea typeface="Trebuchet MS" charset="0"/>
                <a:cs typeface="Trebuchet MS" charset="0"/>
              </a:rPr>
              <a:t>(+56 2) 2331 1495</a:t>
            </a:r>
            <a:endParaRPr lang="es-ES_tradnl" baseline="30000" dirty="0">
              <a:solidFill>
                <a:schemeClr val="tx1">
                  <a:lumMod val="75000"/>
                  <a:lumOff val="25000"/>
                </a:schemeClr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294966" y="5549876"/>
            <a:ext cx="1855433" cy="427772"/>
          </a:xfrm>
          <a:prstGeom prst="rect">
            <a:avLst/>
          </a:prstGeom>
          <a:solidFill>
            <a:srgbClr val="1D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Rectángulo 20"/>
          <p:cNvSpPr/>
          <p:nvPr/>
        </p:nvSpPr>
        <p:spPr>
          <a:xfrm>
            <a:off x="5299404" y="5681206"/>
            <a:ext cx="1846555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u="sng" baseline="30000" dirty="0">
                <a:solidFill>
                  <a:schemeClr val="bg1"/>
                </a:solidFill>
                <a:latin typeface="TrebuchetMS-Bold" charset="0"/>
              </a:rPr>
              <a:t>INSCRÍBETE AQUÍ</a:t>
            </a:r>
            <a:endParaRPr lang="en-US" sz="2000" u="sng" baseline="30000" dirty="0">
              <a:solidFill>
                <a:schemeClr val="bg1"/>
              </a:solidFill>
              <a:latin typeface="TrebuchetMS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088691" y="10150857"/>
            <a:ext cx="253300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i="1" baseline="30000" dirty="0">
                <a:solidFill>
                  <a:srgbClr val="1DA17F"/>
                </a:solidFill>
                <a:latin typeface="Trebuchet-BoldItalic" charset="0"/>
              </a:rPr>
              <a:t>Profesor XXX</a:t>
            </a:r>
            <a:endParaRPr lang="es-ES_tradnl" sz="2400" i="1" baseline="30000" dirty="0">
              <a:solidFill>
                <a:srgbClr val="1DA17F"/>
              </a:solidFill>
              <a:latin typeface="TrebuchetMS-Italic" charset="0"/>
            </a:endParaRPr>
          </a:p>
          <a:p>
            <a:r>
              <a:rPr lang="es-ES_tradnl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Universidad Adolfo </a:t>
            </a:r>
            <a:r>
              <a:rPr lang="es-ES_tradnl" i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Ib</a:t>
            </a:r>
            <a:r>
              <a:rPr lang="es-ES" i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áñez</a:t>
            </a:r>
            <a:r>
              <a:rPr lang="es-ES_tradnl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 </a:t>
            </a:r>
            <a:endParaRPr lang="es-ES_trad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422853" y="11065572"/>
            <a:ext cx="253300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i="1" baseline="30000" dirty="0">
                <a:solidFill>
                  <a:srgbClr val="1DA17F"/>
                </a:solidFill>
                <a:latin typeface="Trebuchet-BoldItalic" charset="0"/>
              </a:rPr>
              <a:t>Profesor XXX</a:t>
            </a:r>
            <a:endParaRPr lang="es-ES_tradnl" sz="2400" i="1" baseline="30000" dirty="0">
              <a:solidFill>
                <a:srgbClr val="1DA17F"/>
              </a:solidFill>
              <a:latin typeface="TrebuchetMS-Italic" charset="0"/>
            </a:endParaRPr>
          </a:p>
          <a:p>
            <a:r>
              <a:rPr lang="es-ES_tradnl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Universidad Adolfo </a:t>
            </a:r>
            <a:r>
              <a:rPr lang="es-ES_tradnl" i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Ib</a:t>
            </a:r>
            <a:r>
              <a:rPr lang="es-ES" i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áñez</a:t>
            </a:r>
            <a:r>
              <a:rPr lang="es-ES_tradnl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 </a:t>
            </a:r>
            <a:endParaRPr lang="es-ES_trad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059858" y="11156188"/>
            <a:ext cx="253300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i="1" baseline="30000" dirty="0">
                <a:solidFill>
                  <a:srgbClr val="1DA17F"/>
                </a:solidFill>
                <a:latin typeface="Trebuchet-BoldItalic" charset="0"/>
              </a:rPr>
              <a:t>Profesor XXX</a:t>
            </a:r>
            <a:endParaRPr lang="es-ES_tradnl" sz="2400" i="1" baseline="30000" dirty="0">
              <a:solidFill>
                <a:srgbClr val="1DA17F"/>
              </a:solidFill>
              <a:latin typeface="TrebuchetMS-Italic" charset="0"/>
            </a:endParaRPr>
          </a:p>
          <a:p>
            <a:r>
              <a:rPr lang="es-ES_tradnl" i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Universidad Adolfo </a:t>
            </a:r>
            <a:r>
              <a:rPr lang="es-ES_tradnl" i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Ib</a:t>
            </a:r>
            <a:r>
              <a:rPr lang="es-ES" i="1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áñez</a:t>
            </a:r>
            <a:r>
              <a:rPr lang="es-ES_tradnl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MS-Italic" charset="0"/>
              </a:rPr>
              <a:t> </a:t>
            </a:r>
            <a:endParaRPr lang="es-ES_tradn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9F738249-42E0-0ED4-5CD1-6B425E4C0C57}"/>
              </a:ext>
            </a:extLst>
          </p:cNvPr>
          <p:cNvSpPr/>
          <p:nvPr/>
        </p:nvSpPr>
        <p:spPr>
          <a:xfrm>
            <a:off x="249496" y="2773912"/>
            <a:ext cx="2344413" cy="44550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F75E08DF-76C6-8A58-314C-EC12C48B1836}"/>
              </a:ext>
            </a:extLst>
          </p:cNvPr>
          <p:cNvSpPr/>
          <p:nvPr/>
        </p:nvSpPr>
        <p:spPr>
          <a:xfrm>
            <a:off x="249495" y="2891236"/>
            <a:ext cx="2978701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b="1" spc="600" baseline="30000" dirty="0">
                <a:solidFill>
                  <a:schemeClr val="bg1"/>
                </a:solidFill>
                <a:latin typeface="TheSans 6-SemiBold Caps" panose="02000403000000000003" pitchFamily="2" charset="77"/>
              </a:rPr>
              <a:t>SEMINARIO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098AAA35-DCFD-9CC5-5EF6-1702C8A2BCCA}"/>
              </a:ext>
            </a:extLst>
          </p:cNvPr>
          <p:cNvSpPr/>
          <p:nvPr/>
        </p:nvSpPr>
        <p:spPr>
          <a:xfrm>
            <a:off x="249494" y="3372665"/>
            <a:ext cx="2720246" cy="445505"/>
          </a:xfrm>
          <a:prstGeom prst="rect">
            <a:avLst/>
          </a:prstGeom>
          <a:solidFill>
            <a:srgbClr val="1DA17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E49D699-CA8D-EC57-BB82-F5A36ECD8ADA}"/>
              </a:ext>
            </a:extLst>
          </p:cNvPr>
          <p:cNvSpPr/>
          <p:nvPr/>
        </p:nvSpPr>
        <p:spPr>
          <a:xfrm>
            <a:off x="249495" y="3492358"/>
            <a:ext cx="2978701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spc="600" baseline="30000" dirty="0">
                <a:solidFill>
                  <a:schemeClr val="bg1"/>
                </a:solidFill>
                <a:latin typeface="TheSans 6-SemiBold Caps" panose="02000403000000000003" pitchFamily="2" charset="77"/>
              </a:rPr>
              <a:t>magíster en 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18D5141-F059-25BE-E4B0-7370EB3BD909}"/>
              </a:ext>
            </a:extLst>
          </p:cNvPr>
          <p:cNvSpPr/>
          <p:nvPr/>
        </p:nvSpPr>
        <p:spPr>
          <a:xfrm>
            <a:off x="249495" y="3903295"/>
            <a:ext cx="2214556" cy="445505"/>
          </a:xfrm>
          <a:prstGeom prst="rect">
            <a:avLst/>
          </a:prstGeom>
          <a:solidFill>
            <a:srgbClr val="1DA17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375D83E8-E131-DCAF-8AAE-E67402616DC1}"/>
              </a:ext>
            </a:extLst>
          </p:cNvPr>
          <p:cNvSpPr/>
          <p:nvPr/>
        </p:nvSpPr>
        <p:spPr>
          <a:xfrm>
            <a:off x="249495" y="4022988"/>
            <a:ext cx="5065455" cy="543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spc="600" baseline="30000" dirty="0">
                <a:solidFill>
                  <a:schemeClr val="bg1"/>
                </a:solidFill>
                <a:latin typeface="TheSans 6-SemiBold Caps" panose="02000403000000000003" pitchFamily="2" charset="77"/>
              </a:rPr>
              <a:t>finanzas</a:t>
            </a: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EC0FB7D6-0CDC-2195-A066-E77D64269705}"/>
              </a:ext>
            </a:extLst>
          </p:cNvPr>
          <p:cNvSpPr/>
          <p:nvPr/>
        </p:nvSpPr>
        <p:spPr>
          <a:xfrm>
            <a:off x="2710804" y="2968073"/>
            <a:ext cx="1034786" cy="45719"/>
          </a:xfrm>
          <a:prstGeom prst="rect">
            <a:avLst/>
          </a:prstGeom>
          <a:solidFill>
            <a:srgbClr val="1D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16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58A9D55C-4D35-7D9B-4524-C03D2E9F83FC}"/>
              </a:ext>
            </a:extLst>
          </p:cNvPr>
          <p:cNvSpPr/>
          <p:nvPr/>
        </p:nvSpPr>
        <p:spPr>
          <a:xfrm flipV="1">
            <a:off x="-13881" y="-14803"/>
            <a:ext cx="7587436" cy="129519"/>
          </a:xfrm>
          <a:prstGeom prst="rect">
            <a:avLst/>
          </a:prstGeom>
          <a:solidFill>
            <a:srgbClr val="1D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EFBF4DC3-D7D1-AB00-CFE3-38B1E79BAC43}"/>
              </a:ext>
            </a:extLst>
          </p:cNvPr>
          <p:cNvSpPr/>
          <p:nvPr/>
        </p:nvSpPr>
        <p:spPr>
          <a:xfrm>
            <a:off x="418605" y="12404127"/>
            <a:ext cx="1332162" cy="55718"/>
          </a:xfrm>
          <a:prstGeom prst="rect">
            <a:avLst/>
          </a:prstGeom>
          <a:solidFill>
            <a:srgbClr val="1D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160" dirty="0">
                <a:solidFill>
                  <a:srgbClr val="69187C"/>
                </a:solidFill>
              </a:rPr>
              <a:t> </a:t>
            </a: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31AD7187-0744-5DF2-5C4A-F1E0E0AA26F0}"/>
              </a:ext>
            </a:extLst>
          </p:cNvPr>
          <p:cNvSpPr/>
          <p:nvPr/>
        </p:nvSpPr>
        <p:spPr>
          <a:xfrm flipV="1">
            <a:off x="0" y="17181414"/>
            <a:ext cx="7587436" cy="129519"/>
          </a:xfrm>
          <a:prstGeom prst="rect">
            <a:avLst/>
          </a:prstGeom>
          <a:solidFill>
            <a:srgbClr val="1DA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4754E0-0472-43E3-85A6-7ECA05052C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593" y="437177"/>
            <a:ext cx="2546552" cy="65653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083EC50-8CE7-2BFB-1D5B-491716AAD4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853187"/>
            <a:ext cx="7559675" cy="12482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32E020D-F8CD-E17C-9BC8-C8464C8D3E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081" y="14272390"/>
            <a:ext cx="4347510" cy="94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60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559675" cy="34188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99803"/>
            <a:ext cx="7559675" cy="34188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1327"/>
            <a:ext cx="7559675" cy="342204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55067"/>
            <a:ext cx="7559675" cy="342913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11359A2-4F5C-A8C9-ADB8-89B469A873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865075"/>
            <a:ext cx="7559675" cy="341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09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27366</TotalTime>
  <Words>278</Words>
  <Application>Microsoft Office PowerPoint</Application>
  <PresentationFormat>Personalizado</PresentationFormat>
  <Paragraphs>48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13" baseType="lpstr">
      <vt:lpstr>Arial</vt:lpstr>
      <vt:lpstr>Calibri</vt:lpstr>
      <vt:lpstr>Calibri Light</vt:lpstr>
      <vt:lpstr>TheSans 6-SemiBold Caps</vt:lpstr>
      <vt:lpstr>Trebuchet MS</vt:lpstr>
      <vt:lpstr>Trebuchet-BoldItalic</vt:lpstr>
      <vt:lpstr>TrebuchetMS</vt:lpstr>
      <vt:lpstr>TrebuchetMS-Bold</vt:lpstr>
      <vt:lpstr>TrebuchetMS-Italic</vt:lpstr>
      <vt:lpstr>Tema de Office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Rodrigo Andres Villalon Dinamarca</cp:lastModifiedBy>
  <cp:revision>32</cp:revision>
  <cp:lastPrinted>2020-05-15T21:01:19Z</cp:lastPrinted>
  <dcterms:created xsi:type="dcterms:W3CDTF">2020-05-04T20:56:21Z</dcterms:created>
  <dcterms:modified xsi:type="dcterms:W3CDTF">2023-03-24T15:44:51Z</dcterms:modified>
</cp:coreProperties>
</file>